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9" r:id="rId2"/>
    <p:sldId id="270" r:id="rId3"/>
    <p:sldId id="273" r:id="rId4"/>
    <p:sldId id="274" r:id="rId5"/>
    <p:sldId id="271" r:id="rId6"/>
    <p:sldId id="278" r:id="rId7"/>
    <p:sldId id="275" r:id="rId8"/>
    <p:sldId id="277" r:id="rId9"/>
    <p:sldId id="288" r:id="rId10"/>
    <p:sldId id="279" r:id="rId11"/>
    <p:sldId id="305" r:id="rId12"/>
    <p:sldId id="286" r:id="rId13"/>
    <p:sldId id="297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04" autoAdjust="0"/>
    <p:restoredTop sz="94660"/>
  </p:normalViewPr>
  <p:slideViewPr>
    <p:cSldViewPr>
      <p:cViewPr>
        <p:scale>
          <a:sx n="60" d="100"/>
          <a:sy n="60" d="100"/>
        </p:scale>
        <p:origin x="-1752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B52AB9-436A-4DB7-9CF3-FE41DEF76CC5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D8B94-6B8D-48F3-8D04-307F75B9E28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929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C137-FD19-4A6B-937E-6BBF4B9E0CAF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622-1E9D-4F16-88CE-B732C86988E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568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C137-FD19-4A6B-937E-6BBF4B9E0CAF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622-1E9D-4F16-88CE-B732C86988E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004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C137-FD19-4A6B-937E-6BBF4B9E0CAF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622-1E9D-4F16-88CE-B732C86988E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8458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C137-FD19-4A6B-937E-6BBF4B9E0CAF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622-1E9D-4F16-88CE-B732C86988E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7438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C137-FD19-4A6B-937E-6BBF4B9E0CAF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622-1E9D-4F16-88CE-B732C86988E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8793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C137-FD19-4A6B-937E-6BBF4B9E0CAF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622-1E9D-4F16-88CE-B732C86988E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38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C137-FD19-4A6B-937E-6BBF4B9E0CAF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622-1E9D-4F16-88CE-B732C86988E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4961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C137-FD19-4A6B-937E-6BBF4B9E0CAF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622-1E9D-4F16-88CE-B732C86988E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92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C137-FD19-4A6B-937E-6BBF4B9E0CAF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622-1E9D-4F16-88CE-B732C86988E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221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C137-FD19-4A6B-937E-6BBF4B9E0CAF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622-1E9D-4F16-88CE-B732C86988E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1706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DC137-FD19-4A6B-937E-6BBF4B9E0CAF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622-1E9D-4F16-88CE-B732C86988E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43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DC137-FD19-4A6B-937E-6BBF4B9E0CAF}" type="datetimeFigureOut">
              <a:rPr lang="fr-FR" smtClean="0"/>
              <a:pPr/>
              <a:t>12/10/2019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63622-1E9D-4F16-88CE-B732C86988E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048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-108520" y="-29951"/>
            <a:ext cx="925252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latin typeface="Comic Sans MS" panose="030F0702030302020204" pitchFamily="66" charset="0"/>
              </a:rPr>
              <a:t>L</a:t>
            </a:r>
            <a:r>
              <a:rPr lang="fr-FR" sz="6000" dirty="0" smtClean="0">
                <a:latin typeface="Comic Sans MS" panose="030F0702030302020204" pitchFamily="66" charset="0"/>
              </a:rPr>
              <a:t>es </a:t>
            </a:r>
            <a:r>
              <a:rPr lang="fr-FR" sz="6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SES et Les </a:t>
            </a:r>
            <a:r>
              <a:rPr lang="fr-FR" sz="6000" b="1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écos</a:t>
            </a:r>
            <a:r>
              <a:rPr lang="fr-FR" sz="60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de Léo </a:t>
            </a:r>
            <a:r>
              <a:rPr lang="fr-FR" sz="6000" dirty="0" smtClean="0">
                <a:latin typeface="Comic Sans MS" panose="030F0702030302020204" pitchFamily="66" charset="0"/>
              </a:rPr>
              <a:t>: </a:t>
            </a:r>
          </a:p>
          <a:p>
            <a:pPr algn="ctr"/>
            <a:endParaRPr lang="fr-FR" sz="2000" dirty="0">
              <a:latin typeface="Comic Sans MS" panose="030F0702030302020204" pitchFamily="66" charset="0"/>
            </a:endParaRPr>
          </a:p>
          <a:p>
            <a:pPr algn="ctr"/>
            <a:r>
              <a:rPr lang="fr-FR" sz="5400" b="1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Solidarité</a:t>
            </a:r>
          </a:p>
          <a:p>
            <a:pPr algn="ctr"/>
            <a:r>
              <a:rPr lang="fr-FR" sz="5400" b="1" i="1" dirty="0">
                <a:solidFill>
                  <a:srgbClr val="0000FF"/>
                </a:solidFill>
                <a:latin typeface="Comic Sans MS" panose="030F0702030302020204" pitchFamily="66" charset="0"/>
              </a:rPr>
              <a:t>C</a:t>
            </a:r>
            <a:r>
              <a:rPr lang="fr-FR" sz="5400" b="1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onvivialité </a:t>
            </a:r>
          </a:p>
          <a:p>
            <a:pPr algn="ctr"/>
            <a:r>
              <a:rPr lang="fr-FR" sz="5400" b="1" i="1" dirty="0">
                <a:solidFill>
                  <a:srgbClr val="0000FF"/>
                </a:solidFill>
                <a:latin typeface="Comic Sans MS" panose="030F0702030302020204" pitchFamily="66" charset="0"/>
              </a:rPr>
              <a:t>P</a:t>
            </a:r>
            <a:r>
              <a:rPr lang="fr-FR" sz="5400" b="1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artage d’expériences et entre-aide</a:t>
            </a:r>
            <a:r>
              <a:rPr lang="fr-FR" sz="5400" dirty="0" smtClean="0">
                <a:latin typeface="Comic Sans MS" panose="030F0702030302020204" pitchFamily="66" charset="0"/>
              </a:rPr>
              <a:t>.</a:t>
            </a:r>
          </a:p>
          <a:p>
            <a:pPr algn="ctr"/>
            <a:endParaRPr lang="fr-FR" sz="2000" dirty="0">
              <a:latin typeface="Comic Sans MS" panose="030F0702030302020204" pitchFamily="66" charset="0"/>
            </a:endParaRPr>
          </a:p>
          <a:p>
            <a:pPr algn="ctr"/>
            <a:r>
              <a:rPr lang="fr-FR" sz="5400" dirty="0" smtClean="0">
                <a:latin typeface="Comic Sans MS" panose="030F0702030302020204" pitchFamily="66" charset="0"/>
              </a:rPr>
              <a:t>En 2018-2019….</a:t>
            </a:r>
          </a:p>
        </p:txBody>
      </p:sp>
    </p:spTree>
    <p:extLst>
      <p:ext uri="{BB962C8B-B14F-4D97-AF65-F5344CB8AC3E}">
        <p14:creationId xmlns:p14="http://schemas.microsoft.com/office/powerpoint/2010/main" val="391371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3102" y="0"/>
            <a:ext cx="9252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>
                <a:latin typeface="Comic Sans MS" panose="030F0702030302020204" pitchFamily="66" charset="0"/>
              </a:rPr>
              <a:t>« Père Noël secret »:</a:t>
            </a:r>
          </a:p>
          <a:p>
            <a:pPr algn="ctr"/>
            <a:endParaRPr lang="fr-FR" sz="5400" dirty="0" smtClean="0">
              <a:latin typeface="Comic Sans MS" panose="030F0702030302020204" pitchFamily="66" charset="0"/>
            </a:endParaRPr>
          </a:p>
        </p:txBody>
      </p:sp>
      <p:pic>
        <p:nvPicPr>
          <p:cNvPr id="3074" name="Picture 2" descr="Image associé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4057650" cy="351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79" y="1754326"/>
            <a:ext cx="4227164" cy="4227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2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32656"/>
            <a:ext cx="9144000" cy="634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2400" b="1" u="sng" dirty="0">
                <a:solidFill>
                  <a:srgbClr val="00000A"/>
                </a:solidFill>
                <a:latin typeface="Comic Sans MS"/>
                <a:ea typeface="Arial Unicode MS"/>
              </a:rPr>
              <a:t>= 37 évènements</a:t>
            </a:r>
            <a:r>
              <a:rPr lang="fr-FR" sz="2400" b="1" dirty="0">
                <a:solidFill>
                  <a:srgbClr val="00000A"/>
                </a:solidFill>
                <a:latin typeface="Comic Sans MS"/>
                <a:ea typeface="Arial Unicode MS"/>
              </a:rPr>
              <a:t> </a:t>
            </a:r>
            <a:r>
              <a:rPr lang="fr-FR" sz="2400" dirty="0">
                <a:solidFill>
                  <a:srgbClr val="00000A"/>
                </a:solidFill>
                <a:latin typeface="Comic Sans MS"/>
                <a:ea typeface="Arial Unicode MS"/>
              </a:rPr>
              <a:t>dont :</a:t>
            </a:r>
            <a:endParaRPr lang="fr-FR" sz="2400" dirty="0">
              <a:solidFill>
                <a:srgbClr val="00000A"/>
              </a:solidFill>
              <a:ea typeface="Arial Unicode M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2400" dirty="0">
                <a:solidFill>
                  <a:srgbClr val="FF0000"/>
                </a:solidFill>
                <a:latin typeface="Comic Sans MS"/>
                <a:ea typeface="Arial Unicode MS"/>
              </a:rPr>
              <a:t>Rencontre de </a:t>
            </a:r>
            <a:r>
              <a:rPr lang="fr-FR" sz="2400" b="1" dirty="0">
                <a:solidFill>
                  <a:srgbClr val="FF0000"/>
                </a:solidFill>
                <a:latin typeface="Comic Sans MS"/>
                <a:ea typeface="Arial Unicode MS"/>
              </a:rPr>
              <a:t>55 anciens élèves</a:t>
            </a:r>
            <a:r>
              <a:rPr lang="fr-FR" sz="2400" dirty="0">
                <a:solidFill>
                  <a:srgbClr val="FF0000"/>
                </a:solidFill>
                <a:latin typeface="Comic Sans MS"/>
                <a:ea typeface="Arial Unicode MS"/>
              </a:rPr>
              <a:t> </a:t>
            </a:r>
            <a:r>
              <a:rPr lang="fr-FR" sz="2400" dirty="0" smtClean="0">
                <a:solidFill>
                  <a:srgbClr val="FF0000"/>
                </a:solidFill>
                <a:latin typeface="Comic Sans MS"/>
                <a:ea typeface="Arial Unicode MS"/>
              </a:rPr>
              <a:t>: 48 </a:t>
            </a:r>
            <a:r>
              <a:rPr lang="fr-FR" sz="2400" dirty="0">
                <a:solidFill>
                  <a:srgbClr val="FF0000"/>
                </a:solidFill>
                <a:latin typeface="Comic Sans MS"/>
                <a:ea typeface="Arial Unicode MS"/>
              </a:rPr>
              <a:t>étudiants de L1 à </a:t>
            </a:r>
            <a:r>
              <a:rPr lang="fr-FR" sz="2400" dirty="0" smtClean="0">
                <a:solidFill>
                  <a:srgbClr val="FF0000"/>
                </a:solidFill>
                <a:latin typeface="Comic Sans MS"/>
                <a:ea typeface="Arial Unicode MS"/>
              </a:rPr>
              <a:t>doctorat + 7 actifs, </a:t>
            </a:r>
            <a:endParaRPr lang="fr-FR" sz="2400" dirty="0">
              <a:solidFill>
                <a:srgbClr val="FF0000"/>
              </a:solidFill>
              <a:ea typeface="Arial Unicode M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2400" dirty="0">
                <a:solidFill>
                  <a:srgbClr val="0000FF"/>
                </a:solidFill>
                <a:latin typeface="Comic Sans MS"/>
                <a:ea typeface="Arial Unicode MS"/>
              </a:rPr>
              <a:t>Cérémonie de remise des </a:t>
            </a:r>
            <a:r>
              <a:rPr lang="fr-FR" sz="2400" b="1" dirty="0">
                <a:solidFill>
                  <a:srgbClr val="0000FF"/>
                </a:solidFill>
                <a:latin typeface="Comic Sans MS"/>
                <a:ea typeface="Arial Unicode MS"/>
              </a:rPr>
              <a:t>diplômes du bac</a:t>
            </a:r>
            <a:r>
              <a:rPr lang="fr-FR" sz="2400" dirty="0">
                <a:solidFill>
                  <a:srgbClr val="0000FF"/>
                </a:solidFill>
                <a:latin typeface="Comic Sans MS"/>
                <a:ea typeface="Arial Unicode MS"/>
              </a:rPr>
              <a:t>, </a:t>
            </a:r>
            <a:endParaRPr lang="fr-FR" sz="2400" dirty="0">
              <a:solidFill>
                <a:srgbClr val="0000FF"/>
              </a:solidFill>
              <a:ea typeface="Arial Unicode M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2400" dirty="0">
                <a:solidFill>
                  <a:srgbClr val="00B050"/>
                </a:solidFill>
                <a:latin typeface="Comic Sans MS"/>
                <a:ea typeface="Arial Unicode MS"/>
              </a:rPr>
              <a:t>Info sur le </a:t>
            </a:r>
            <a:r>
              <a:rPr lang="fr-FR" sz="2400" b="1" dirty="0">
                <a:solidFill>
                  <a:srgbClr val="00B050"/>
                </a:solidFill>
                <a:latin typeface="Comic Sans MS"/>
                <a:ea typeface="Arial Unicode MS"/>
              </a:rPr>
              <a:t>SVE</a:t>
            </a:r>
            <a:r>
              <a:rPr lang="fr-FR" sz="2400" dirty="0">
                <a:solidFill>
                  <a:srgbClr val="00B050"/>
                </a:solidFill>
                <a:latin typeface="Comic Sans MS"/>
                <a:ea typeface="Arial Unicode MS"/>
              </a:rPr>
              <a:t>, </a:t>
            </a:r>
            <a:endParaRPr lang="fr-FR" sz="2400" dirty="0">
              <a:solidFill>
                <a:srgbClr val="00B050"/>
              </a:solidFill>
              <a:ea typeface="Arial Unicode M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2400" dirty="0">
                <a:solidFill>
                  <a:srgbClr val="7030A0"/>
                </a:solidFill>
                <a:latin typeface="Comic Sans MS"/>
                <a:ea typeface="Arial Unicode MS"/>
              </a:rPr>
              <a:t>Actions pour le </a:t>
            </a:r>
            <a:r>
              <a:rPr lang="fr-FR" sz="2400" b="1" dirty="0">
                <a:solidFill>
                  <a:srgbClr val="7030A0"/>
                </a:solidFill>
                <a:latin typeface="Comic Sans MS"/>
                <a:ea typeface="Arial Unicode MS"/>
              </a:rPr>
              <a:t>Téléthon</a:t>
            </a:r>
            <a:r>
              <a:rPr lang="fr-FR" sz="2400" dirty="0">
                <a:solidFill>
                  <a:srgbClr val="7030A0"/>
                </a:solidFill>
                <a:latin typeface="Comic Sans MS"/>
                <a:ea typeface="Arial Unicode MS"/>
              </a:rPr>
              <a:t>, </a:t>
            </a:r>
            <a:endParaRPr lang="fr-FR" sz="2400" dirty="0">
              <a:solidFill>
                <a:srgbClr val="7030A0"/>
              </a:solidFill>
              <a:ea typeface="Arial Unicode M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2400" dirty="0">
                <a:solidFill>
                  <a:srgbClr val="0070C0"/>
                </a:solidFill>
                <a:latin typeface="Comic Sans MS"/>
                <a:ea typeface="Arial Unicode MS"/>
              </a:rPr>
              <a:t>Participation à la </a:t>
            </a:r>
            <a:r>
              <a:rPr lang="fr-FR" sz="2400" b="1" dirty="0">
                <a:solidFill>
                  <a:srgbClr val="0070C0"/>
                </a:solidFill>
                <a:latin typeface="Comic Sans MS"/>
                <a:ea typeface="Arial Unicode MS"/>
              </a:rPr>
              <a:t>chasse aux œufs</a:t>
            </a:r>
            <a:r>
              <a:rPr lang="fr-FR" sz="2400" dirty="0">
                <a:solidFill>
                  <a:srgbClr val="0070C0"/>
                </a:solidFill>
                <a:latin typeface="Comic Sans MS"/>
                <a:ea typeface="Arial Unicode MS"/>
              </a:rPr>
              <a:t> et à la soirée des </a:t>
            </a:r>
            <a:r>
              <a:rPr lang="fr-FR" sz="2400" b="1" dirty="0">
                <a:solidFill>
                  <a:srgbClr val="0070C0"/>
                </a:solidFill>
                <a:latin typeface="Comic Sans MS"/>
                <a:ea typeface="Arial Unicode MS"/>
              </a:rPr>
              <a:t>vœux du maire</a:t>
            </a:r>
            <a:r>
              <a:rPr lang="fr-FR" sz="2400" dirty="0">
                <a:solidFill>
                  <a:srgbClr val="0070C0"/>
                </a:solidFill>
                <a:latin typeface="Comic Sans MS"/>
                <a:ea typeface="Arial Unicode MS"/>
              </a:rPr>
              <a:t>, </a:t>
            </a:r>
            <a:endParaRPr lang="fr-FR" sz="2400" dirty="0">
              <a:solidFill>
                <a:srgbClr val="0070C0"/>
              </a:solidFill>
              <a:ea typeface="Arial Unicode M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2400" dirty="0">
                <a:solidFill>
                  <a:schemeClr val="accent6">
                    <a:lumMod val="75000"/>
                  </a:schemeClr>
                </a:solidFill>
                <a:latin typeface="Comic Sans MS"/>
                <a:ea typeface="Arial Unicode MS"/>
              </a:rPr>
              <a:t>Père </a:t>
            </a:r>
            <a:r>
              <a:rPr lang="fr-FR" sz="2400" b="1" dirty="0">
                <a:solidFill>
                  <a:schemeClr val="accent6">
                    <a:lumMod val="75000"/>
                  </a:schemeClr>
                </a:solidFill>
                <a:latin typeface="Comic Sans MS"/>
                <a:ea typeface="Arial Unicode MS"/>
              </a:rPr>
              <a:t>Noël </a:t>
            </a:r>
            <a:r>
              <a:rPr lang="fr-FR" sz="2400" dirty="0">
                <a:solidFill>
                  <a:schemeClr val="accent6">
                    <a:lumMod val="75000"/>
                  </a:schemeClr>
                </a:solidFill>
                <a:latin typeface="Comic Sans MS"/>
                <a:ea typeface="Arial Unicode MS"/>
              </a:rPr>
              <a:t>secret, </a:t>
            </a:r>
            <a:endParaRPr lang="fr-FR" sz="2400" dirty="0">
              <a:solidFill>
                <a:schemeClr val="accent6">
                  <a:lumMod val="75000"/>
                </a:schemeClr>
              </a:solidFill>
              <a:ea typeface="Arial Unicode M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2400" dirty="0">
                <a:solidFill>
                  <a:srgbClr val="FF0000"/>
                </a:solidFill>
                <a:latin typeface="Comic Sans MS"/>
                <a:ea typeface="Arial Unicode MS"/>
              </a:rPr>
              <a:t>Semaine pour </a:t>
            </a:r>
            <a:r>
              <a:rPr lang="fr-FR" sz="2400" b="1" dirty="0">
                <a:solidFill>
                  <a:srgbClr val="FF0000"/>
                </a:solidFill>
                <a:latin typeface="Comic Sans MS"/>
                <a:ea typeface="Arial Unicode MS"/>
              </a:rPr>
              <a:t>notre planète</a:t>
            </a:r>
            <a:r>
              <a:rPr lang="fr-FR" sz="2400" dirty="0">
                <a:solidFill>
                  <a:srgbClr val="FF0000"/>
                </a:solidFill>
                <a:latin typeface="Comic Sans MS"/>
                <a:ea typeface="Arial Unicode MS"/>
              </a:rPr>
              <a:t>, </a:t>
            </a:r>
            <a:endParaRPr lang="fr-FR" sz="2400" dirty="0">
              <a:solidFill>
                <a:srgbClr val="FF0000"/>
              </a:solidFill>
              <a:ea typeface="Arial Unicode M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2400" dirty="0">
                <a:solidFill>
                  <a:srgbClr val="0000FF"/>
                </a:solidFill>
                <a:latin typeface="Comic Sans MS"/>
                <a:ea typeface="Arial Unicode MS"/>
              </a:rPr>
              <a:t>Deux déplacements à l'</a:t>
            </a:r>
            <a:r>
              <a:rPr lang="fr-FR" sz="2400" b="1" dirty="0">
                <a:solidFill>
                  <a:srgbClr val="0000FF"/>
                </a:solidFill>
                <a:latin typeface="Comic Sans MS"/>
                <a:ea typeface="Arial Unicode MS"/>
              </a:rPr>
              <a:t>université</a:t>
            </a:r>
            <a:r>
              <a:rPr lang="fr-FR" sz="2400" dirty="0">
                <a:solidFill>
                  <a:srgbClr val="0000FF"/>
                </a:solidFill>
                <a:latin typeface="Comic Sans MS"/>
                <a:ea typeface="Arial Unicode MS"/>
              </a:rPr>
              <a:t>, </a:t>
            </a:r>
            <a:endParaRPr lang="fr-FR" sz="2400" dirty="0">
              <a:solidFill>
                <a:srgbClr val="0000FF"/>
              </a:solidFill>
              <a:ea typeface="Arial Unicode MS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2400" b="1" dirty="0">
                <a:solidFill>
                  <a:srgbClr val="00B050"/>
                </a:solidFill>
                <a:latin typeface="Comic Sans MS"/>
                <a:ea typeface="Arial Unicode MS"/>
              </a:rPr>
              <a:t>Photos de classes</a:t>
            </a:r>
            <a:r>
              <a:rPr lang="fr-FR" sz="2400" dirty="0">
                <a:solidFill>
                  <a:srgbClr val="00B050"/>
                </a:solidFill>
                <a:latin typeface="Comic Sans MS"/>
                <a:ea typeface="Arial Unicode MS"/>
              </a:rPr>
              <a:t>, …</a:t>
            </a:r>
            <a:endParaRPr lang="fr-FR" sz="2400" dirty="0">
              <a:solidFill>
                <a:srgbClr val="00B050"/>
              </a:solidFill>
              <a:ea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3214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3102" y="0"/>
            <a:ext cx="925252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>
                <a:latin typeface="Comic Sans MS" panose="030F0702030302020204" pitchFamily="66" charset="0"/>
              </a:rPr>
              <a:t>Les </a:t>
            </a:r>
            <a:r>
              <a:rPr lang="fr-FR" sz="5400" dirty="0" err="1" smtClean="0">
                <a:latin typeface="Comic Sans MS" panose="030F0702030302020204" pitchFamily="66" charset="0"/>
              </a:rPr>
              <a:t>écos</a:t>
            </a:r>
            <a:r>
              <a:rPr lang="fr-FR" sz="5400" dirty="0" smtClean="0">
                <a:latin typeface="Comic Sans MS" panose="030F0702030302020204" pitchFamily="66" charset="0"/>
              </a:rPr>
              <a:t> de Léo pour…</a:t>
            </a:r>
          </a:p>
          <a:p>
            <a:pPr algn="ctr"/>
            <a:endParaRPr lang="fr-FR" sz="5400" dirty="0">
              <a:latin typeface="Comic Sans MS" panose="030F0702030302020204" pitchFamily="66" charset="0"/>
            </a:endParaRPr>
          </a:p>
          <a:p>
            <a:pPr algn="ctr"/>
            <a:r>
              <a:rPr lang="fr-FR" sz="32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Mieux connaître le supérieur et les métiers</a:t>
            </a:r>
          </a:p>
          <a:p>
            <a:pPr algn="ctr"/>
            <a:endParaRPr lang="fr-FR" sz="3200" dirty="0" smtClean="0">
              <a:latin typeface="Comic Sans MS" panose="030F0702030302020204" pitchFamily="66" charset="0"/>
            </a:endParaRPr>
          </a:p>
          <a:p>
            <a:pPr algn="ctr"/>
            <a:r>
              <a:rPr lang="fr-FR" sz="32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Créer un réseau de contacts</a:t>
            </a:r>
          </a:p>
          <a:p>
            <a:pPr algn="ctr"/>
            <a:endParaRPr lang="fr-FR" sz="3200" dirty="0" smtClean="0">
              <a:latin typeface="Comic Sans MS" panose="030F0702030302020204" pitchFamily="66" charset="0"/>
            </a:endParaRPr>
          </a:p>
          <a:p>
            <a:pPr algn="ctr"/>
            <a:r>
              <a:rPr lang="fr-FR" sz="3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Montrer que l’on sait prendre des initiatives </a:t>
            </a:r>
            <a:r>
              <a:rPr lang="fr-FR" sz="3200" dirty="0">
                <a:solidFill>
                  <a:srgbClr val="00B050"/>
                </a:solidFill>
                <a:latin typeface="Comic Sans MS" panose="030F0702030302020204" pitchFamily="66" charset="0"/>
              </a:rPr>
              <a:t>e</a:t>
            </a:r>
            <a:r>
              <a:rPr lang="fr-FR" sz="32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t se mobiliser</a:t>
            </a:r>
          </a:p>
          <a:p>
            <a:pPr algn="ctr"/>
            <a:endParaRPr lang="fr-FR" sz="3200" dirty="0" smtClean="0">
              <a:solidFill>
                <a:srgbClr val="FF00FF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fr-FR" sz="3200" dirty="0" smtClean="0">
                <a:solidFill>
                  <a:srgbClr val="FF00FF"/>
                </a:solidFill>
                <a:latin typeface="Comic Sans MS" panose="030F0702030302020204" pitchFamily="66" charset="0"/>
              </a:rPr>
              <a:t>Prendre confiance en soi et se préparer au grand oral et à la vie professionnelle</a:t>
            </a:r>
          </a:p>
          <a:p>
            <a:pPr algn="ctr"/>
            <a:endParaRPr lang="fr-FR" sz="540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24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71600" y="1844824"/>
            <a:ext cx="6400800" cy="1752600"/>
          </a:xfrm>
        </p:spPr>
        <p:txBody>
          <a:bodyPr>
            <a:normAutofit/>
          </a:bodyPr>
          <a:lstStyle/>
          <a:p>
            <a:r>
              <a:rPr lang="fr-FR" sz="4400" b="1" dirty="0" err="1" smtClean="0">
                <a:solidFill>
                  <a:schemeClr val="tx1"/>
                </a:solidFill>
              </a:rPr>
              <a:t>Instagram</a:t>
            </a:r>
            <a:r>
              <a:rPr lang="fr-FR" sz="4400" b="1" dirty="0" smtClean="0">
                <a:solidFill>
                  <a:schemeClr val="tx1"/>
                </a:solidFill>
              </a:rPr>
              <a:t>: </a:t>
            </a:r>
            <a:r>
              <a:rPr lang="fr-FR" sz="4400" b="1" dirty="0" err="1" smtClean="0">
                <a:solidFill>
                  <a:srgbClr val="FF0000"/>
                </a:solidFill>
              </a:rPr>
              <a:t>ecosdeleo_</a:t>
            </a:r>
            <a:r>
              <a:rPr lang="fr-FR" sz="4400" b="1" dirty="0" smtClean="0">
                <a:solidFill>
                  <a:schemeClr val="tx1"/>
                </a:solidFill>
              </a:rPr>
              <a:t>  </a:t>
            </a:r>
            <a:endParaRPr lang="fr-FR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3102" y="0"/>
            <a:ext cx="925252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>
                <a:latin typeface="Comic Sans MS" panose="030F0702030302020204" pitchFamily="66" charset="0"/>
              </a:rPr>
              <a:t>Election d’un nouveau bureau </a:t>
            </a:r>
            <a:r>
              <a:rPr lang="fr-FR" sz="5400" i="1" dirty="0" smtClean="0">
                <a:solidFill>
                  <a:schemeClr val="accent6">
                    <a:lumMod val="75000"/>
                  </a:schemeClr>
                </a:solidFill>
                <a:latin typeface="Comic Sans MS" panose="030F0702030302020204" pitchFamily="66" charset="0"/>
              </a:rPr>
              <a:t>après campagne électorale.</a:t>
            </a:r>
          </a:p>
          <a:p>
            <a:pPr algn="ctr"/>
            <a:endParaRPr lang="fr-FR" sz="1600" dirty="0">
              <a:latin typeface="Comic Sans MS" panose="030F0702030302020204" pitchFamily="66" charset="0"/>
            </a:endParaRPr>
          </a:p>
          <a:p>
            <a:pPr algn="ctr"/>
            <a:r>
              <a:rPr lang="fr-FR" sz="3600" i="1" dirty="0" smtClean="0">
                <a:latin typeface="Comic Sans MS" panose="030F0702030302020204" pitchFamily="66" charset="0"/>
              </a:rPr>
              <a:t>Trois listes</a:t>
            </a:r>
            <a:endParaRPr lang="fr-FR" sz="3600" i="1" dirty="0">
              <a:latin typeface="Comic Sans MS" panose="030F0702030302020204" pitchFamily="66" charset="0"/>
            </a:endParaRPr>
          </a:p>
        </p:txBody>
      </p:sp>
      <p:sp>
        <p:nvSpPr>
          <p:cNvPr id="3" name="AutoShape 2" descr="Résultat de recherche d'images pour &quot;élection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91" y="1772816"/>
            <a:ext cx="22383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archemin vertical 3"/>
          <p:cNvSpPr/>
          <p:nvPr/>
        </p:nvSpPr>
        <p:spPr>
          <a:xfrm>
            <a:off x="227583" y="3989239"/>
            <a:ext cx="2328193" cy="1960041"/>
          </a:xfrm>
          <a:prstGeom prst="verticalScroll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tx1"/>
                </a:solidFill>
              </a:rPr>
              <a:t>Muriel </a:t>
            </a:r>
            <a:r>
              <a:rPr lang="fr-FR" sz="1400" b="1" i="1" dirty="0" smtClean="0">
                <a:solidFill>
                  <a:schemeClr val="tx1"/>
                </a:solidFill>
              </a:rPr>
              <a:t>(TESL</a:t>
            </a:r>
            <a:r>
              <a:rPr lang="fr-FR" sz="1400" b="1" i="1" dirty="0">
                <a:solidFill>
                  <a:schemeClr val="tx1"/>
                </a:solidFill>
              </a:rPr>
              <a:t>)</a:t>
            </a:r>
            <a:endParaRPr lang="fr-FR" sz="1400" i="1" dirty="0">
              <a:solidFill>
                <a:schemeClr val="tx1"/>
              </a:solidFill>
            </a:endParaRPr>
          </a:p>
          <a:p>
            <a:pPr algn="ctr"/>
            <a:r>
              <a:rPr lang="fr-FR" sz="1400" b="1" i="1" dirty="0" err="1" smtClean="0">
                <a:solidFill>
                  <a:schemeClr val="tx1"/>
                </a:solidFill>
              </a:rPr>
              <a:t>Moreen</a:t>
            </a:r>
            <a:r>
              <a:rPr lang="fr-FR" sz="1400" b="1" i="1" dirty="0">
                <a:solidFill>
                  <a:schemeClr val="tx1"/>
                </a:solidFill>
              </a:rPr>
              <a:t> </a:t>
            </a:r>
            <a:r>
              <a:rPr lang="fr-FR" sz="1400" b="1" i="1" dirty="0" smtClean="0">
                <a:solidFill>
                  <a:schemeClr val="tx1"/>
                </a:solidFill>
              </a:rPr>
              <a:t>(TESL</a:t>
            </a:r>
            <a:r>
              <a:rPr lang="fr-FR" sz="1400" b="1" i="1" dirty="0">
                <a:solidFill>
                  <a:schemeClr val="tx1"/>
                </a:solidFill>
              </a:rPr>
              <a:t>)</a:t>
            </a:r>
            <a:endParaRPr lang="fr-FR" sz="1400" i="1" dirty="0">
              <a:solidFill>
                <a:schemeClr val="tx1"/>
              </a:solidFill>
            </a:endParaRPr>
          </a:p>
          <a:p>
            <a:pPr algn="ctr"/>
            <a:r>
              <a:rPr lang="fr-FR" sz="1400" b="1" i="1" dirty="0">
                <a:solidFill>
                  <a:schemeClr val="tx1"/>
                </a:solidFill>
              </a:rPr>
              <a:t>Charlotte </a:t>
            </a:r>
            <a:r>
              <a:rPr lang="fr-FR" sz="1400" b="1" i="1" dirty="0" smtClean="0">
                <a:solidFill>
                  <a:schemeClr val="tx1"/>
                </a:solidFill>
              </a:rPr>
              <a:t> </a:t>
            </a:r>
            <a:r>
              <a:rPr lang="fr-FR" sz="1400" b="1" i="1" dirty="0">
                <a:solidFill>
                  <a:schemeClr val="tx1"/>
                </a:solidFill>
              </a:rPr>
              <a:t>(TES2)</a:t>
            </a:r>
            <a:endParaRPr lang="fr-FR" sz="1400" i="1" dirty="0">
              <a:solidFill>
                <a:schemeClr val="tx1"/>
              </a:solidFill>
            </a:endParaRPr>
          </a:p>
          <a:p>
            <a:pPr algn="ctr"/>
            <a:r>
              <a:rPr lang="fr-FR" sz="1400" b="1" i="1" dirty="0">
                <a:solidFill>
                  <a:schemeClr val="tx1"/>
                </a:solidFill>
              </a:rPr>
              <a:t>Clémentine </a:t>
            </a:r>
            <a:r>
              <a:rPr lang="fr-FR" sz="1400" b="1" i="1" dirty="0" smtClean="0">
                <a:solidFill>
                  <a:schemeClr val="tx1"/>
                </a:solidFill>
              </a:rPr>
              <a:t> </a:t>
            </a:r>
            <a:r>
              <a:rPr lang="fr-FR" sz="1400" b="1" i="1" dirty="0">
                <a:solidFill>
                  <a:schemeClr val="tx1"/>
                </a:solidFill>
              </a:rPr>
              <a:t>(TES 2)</a:t>
            </a:r>
            <a:endParaRPr lang="fr-FR" sz="1400" i="1" dirty="0">
              <a:solidFill>
                <a:schemeClr val="tx1"/>
              </a:solidFill>
            </a:endParaRPr>
          </a:p>
          <a:p>
            <a:pPr algn="ctr"/>
            <a:r>
              <a:rPr lang="fr-FR" sz="1400" b="1" i="1" dirty="0" smtClean="0">
                <a:solidFill>
                  <a:schemeClr val="tx1"/>
                </a:solidFill>
              </a:rPr>
              <a:t>Laurie </a:t>
            </a:r>
            <a:r>
              <a:rPr lang="fr-FR" sz="1400" b="1" i="1" dirty="0">
                <a:solidFill>
                  <a:schemeClr val="tx1"/>
                </a:solidFill>
              </a:rPr>
              <a:t>(TES2)</a:t>
            </a:r>
            <a:endParaRPr lang="fr-FR" sz="1400" i="1" dirty="0">
              <a:solidFill>
                <a:schemeClr val="tx1"/>
              </a:solidFill>
            </a:endParaRPr>
          </a:p>
          <a:p>
            <a:pPr algn="ctr"/>
            <a:r>
              <a:rPr lang="fr-FR" sz="1400" b="1" i="1" dirty="0" smtClean="0">
                <a:solidFill>
                  <a:schemeClr val="tx1"/>
                </a:solidFill>
              </a:rPr>
              <a:t>Anthony </a:t>
            </a:r>
            <a:r>
              <a:rPr lang="fr-FR" sz="1400" b="1" dirty="0" smtClean="0">
                <a:solidFill>
                  <a:schemeClr val="tx1"/>
                </a:solidFill>
              </a:rPr>
              <a:t>(TES1</a:t>
            </a:r>
            <a:r>
              <a:rPr lang="fr-FR" sz="1400" b="1" dirty="0">
                <a:solidFill>
                  <a:schemeClr val="tx1"/>
                </a:solidFill>
              </a:rPr>
              <a:t>)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6" name="Parchemin vertical 5"/>
          <p:cNvSpPr/>
          <p:nvPr/>
        </p:nvSpPr>
        <p:spPr>
          <a:xfrm>
            <a:off x="3179911" y="3989239"/>
            <a:ext cx="2328193" cy="1960041"/>
          </a:xfrm>
          <a:prstGeom prst="verticalScroll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/>
              <a:t>: </a:t>
            </a:r>
            <a:r>
              <a:rPr lang="fr-FR" sz="1400" b="1" i="1" dirty="0" smtClean="0">
                <a:solidFill>
                  <a:srgbClr val="FF0000"/>
                </a:solidFill>
              </a:rPr>
              <a:t>Lisa  </a:t>
            </a:r>
            <a:r>
              <a:rPr lang="fr-FR" sz="1400" b="1" i="1" dirty="0">
                <a:solidFill>
                  <a:srgbClr val="FF0000"/>
                </a:solidFill>
              </a:rPr>
              <a:t>(TES2)</a:t>
            </a:r>
            <a:endParaRPr lang="fr-FR" sz="1400" i="1" dirty="0">
              <a:solidFill>
                <a:srgbClr val="FF0000"/>
              </a:solidFill>
            </a:endParaRPr>
          </a:p>
          <a:p>
            <a:pPr algn="ctr"/>
            <a:r>
              <a:rPr lang="fr-FR" sz="1400" b="1" i="1" dirty="0" smtClean="0">
                <a:solidFill>
                  <a:srgbClr val="FF0000"/>
                </a:solidFill>
              </a:rPr>
              <a:t>Jade </a:t>
            </a:r>
            <a:r>
              <a:rPr lang="fr-FR" sz="1400" b="1" i="1" dirty="0">
                <a:solidFill>
                  <a:srgbClr val="FF0000"/>
                </a:solidFill>
              </a:rPr>
              <a:t>(TES2)</a:t>
            </a:r>
            <a:endParaRPr lang="fr-FR" sz="1400" i="1" dirty="0">
              <a:solidFill>
                <a:srgbClr val="FF0000"/>
              </a:solidFill>
            </a:endParaRPr>
          </a:p>
          <a:p>
            <a:pPr algn="ctr"/>
            <a:r>
              <a:rPr lang="fr-FR" sz="1400" b="1" i="1" dirty="0" smtClean="0">
                <a:solidFill>
                  <a:srgbClr val="FF0000"/>
                </a:solidFill>
              </a:rPr>
              <a:t>Clémence </a:t>
            </a:r>
            <a:r>
              <a:rPr lang="fr-FR" sz="1400" b="1" i="1" dirty="0">
                <a:solidFill>
                  <a:srgbClr val="FF0000"/>
                </a:solidFill>
              </a:rPr>
              <a:t>(TES1)</a:t>
            </a:r>
            <a:endParaRPr lang="fr-FR" sz="1400" i="1" dirty="0">
              <a:solidFill>
                <a:srgbClr val="FF0000"/>
              </a:solidFill>
            </a:endParaRPr>
          </a:p>
          <a:p>
            <a:pPr algn="ctr"/>
            <a:r>
              <a:rPr lang="fr-FR" sz="1400" b="1" i="1" dirty="0">
                <a:solidFill>
                  <a:srgbClr val="FF0000"/>
                </a:solidFill>
              </a:rPr>
              <a:t>Loïc </a:t>
            </a:r>
            <a:r>
              <a:rPr lang="fr-FR" sz="1400" b="1" i="1" dirty="0" smtClean="0">
                <a:solidFill>
                  <a:srgbClr val="FF0000"/>
                </a:solidFill>
              </a:rPr>
              <a:t>(TES1</a:t>
            </a:r>
            <a:r>
              <a:rPr lang="fr-FR" sz="1400" b="1" i="1" dirty="0">
                <a:solidFill>
                  <a:srgbClr val="FF0000"/>
                </a:solidFill>
              </a:rPr>
              <a:t>)</a:t>
            </a:r>
            <a:endParaRPr lang="fr-FR" sz="1400" i="1" dirty="0">
              <a:solidFill>
                <a:srgbClr val="FF0000"/>
              </a:solidFill>
            </a:endParaRPr>
          </a:p>
          <a:p>
            <a:pPr algn="ctr"/>
            <a:r>
              <a:rPr lang="fr-FR" sz="1400" b="1" i="1" dirty="0" err="1">
                <a:solidFill>
                  <a:srgbClr val="FF0000"/>
                </a:solidFill>
              </a:rPr>
              <a:t>Méliké</a:t>
            </a:r>
            <a:r>
              <a:rPr lang="fr-FR" sz="1400" b="1" i="1" dirty="0">
                <a:solidFill>
                  <a:srgbClr val="FF0000"/>
                </a:solidFill>
              </a:rPr>
              <a:t> </a:t>
            </a:r>
            <a:r>
              <a:rPr lang="fr-FR" sz="1400" b="1" i="1" dirty="0" smtClean="0">
                <a:solidFill>
                  <a:srgbClr val="FF0000"/>
                </a:solidFill>
              </a:rPr>
              <a:t>(TES1</a:t>
            </a:r>
            <a:r>
              <a:rPr lang="fr-FR" sz="1400" b="1" i="1" dirty="0">
                <a:solidFill>
                  <a:srgbClr val="FF0000"/>
                </a:solidFill>
              </a:rPr>
              <a:t>)</a:t>
            </a:r>
            <a:endParaRPr lang="fr-FR" sz="1400" i="1" dirty="0">
              <a:solidFill>
                <a:srgbClr val="FF0000"/>
              </a:solidFill>
            </a:endParaRPr>
          </a:p>
          <a:p>
            <a:pPr algn="ctr"/>
            <a:r>
              <a:rPr lang="fr-FR" sz="1400" b="1" i="1" dirty="0" smtClean="0">
                <a:solidFill>
                  <a:srgbClr val="FF0000"/>
                </a:solidFill>
              </a:rPr>
              <a:t>Solenne </a:t>
            </a:r>
            <a:r>
              <a:rPr lang="fr-FR" sz="1400" b="1" i="1" dirty="0">
                <a:solidFill>
                  <a:srgbClr val="FF0000"/>
                </a:solidFill>
              </a:rPr>
              <a:t>(TES2)</a:t>
            </a:r>
            <a:endParaRPr lang="fr-FR" sz="1400" i="1" dirty="0">
              <a:solidFill>
                <a:srgbClr val="FF0000"/>
              </a:solidFill>
            </a:endParaRPr>
          </a:p>
        </p:txBody>
      </p:sp>
      <p:sp>
        <p:nvSpPr>
          <p:cNvPr id="7" name="Parchemin vertical 6"/>
          <p:cNvSpPr/>
          <p:nvPr/>
        </p:nvSpPr>
        <p:spPr>
          <a:xfrm>
            <a:off x="6084168" y="3989239"/>
            <a:ext cx="2328193" cy="1960041"/>
          </a:xfrm>
          <a:prstGeom prst="verticalScroll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i="1" dirty="0" smtClean="0">
                <a:solidFill>
                  <a:schemeClr val="tx1"/>
                </a:solidFill>
              </a:rPr>
              <a:t>Romane </a:t>
            </a:r>
            <a:r>
              <a:rPr lang="fr-FR" sz="1400" b="1" i="1" dirty="0">
                <a:solidFill>
                  <a:schemeClr val="tx1"/>
                </a:solidFill>
              </a:rPr>
              <a:t>(TES1)</a:t>
            </a:r>
            <a:endParaRPr lang="fr-FR" sz="1400" i="1" dirty="0">
              <a:solidFill>
                <a:schemeClr val="tx1"/>
              </a:solidFill>
            </a:endParaRPr>
          </a:p>
          <a:p>
            <a:pPr algn="ctr"/>
            <a:r>
              <a:rPr lang="fr-FR" sz="1400" b="1" i="1" dirty="0">
                <a:solidFill>
                  <a:schemeClr val="tx1"/>
                </a:solidFill>
              </a:rPr>
              <a:t>Mathilde </a:t>
            </a:r>
            <a:r>
              <a:rPr lang="fr-FR" sz="1400" b="1" i="1" dirty="0" smtClean="0">
                <a:solidFill>
                  <a:schemeClr val="tx1"/>
                </a:solidFill>
              </a:rPr>
              <a:t> </a:t>
            </a:r>
            <a:r>
              <a:rPr lang="fr-FR" sz="1400" b="1" i="1" dirty="0">
                <a:solidFill>
                  <a:schemeClr val="tx1"/>
                </a:solidFill>
              </a:rPr>
              <a:t>(TES1)</a:t>
            </a:r>
            <a:endParaRPr lang="fr-FR" sz="1400" i="1" dirty="0">
              <a:solidFill>
                <a:schemeClr val="tx1"/>
              </a:solidFill>
            </a:endParaRPr>
          </a:p>
          <a:p>
            <a:pPr algn="ctr"/>
            <a:r>
              <a:rPr lang="fr-FR" sz="1400" b="1" i="1" dirty="0" err="1" smtClean="0">
                <a:solidFill>
                  <a:schemeClr val="tx1"/>
                </a:solidFill>
              </a:rPr>
              <a:t>Maëlyss</a:t>
            </a:r>
            <a:r>
              <a:rPr lang="fr-FR" sz="1400" b="1" i="1" dirty="0">
                <a:solidFill>
                  <a:schemeClr val="tx1"/>
                </a:solidFill>
              </a:rPr>
              <a:t> </a:t>
            </a:r>
            <a:r>
              <a:rPr lang="fr-FR" sz="1400" b="1" i="1" dirty="0" smtClean="0">
                <a:solidFill>
                  <a:schemeClr val="tx1"/>
                </a:solidFill>
              </a:rPr>
              <a:t>(TES1</a:t>
            </a:r>
            <a:r>
              <a:rPr lang="fr-FR" sz="1400" b="1" i="1" dirty="0">
                <a:solidFill>
                  <a:schemeClr val="tx1"/>
                </a:solidFill>
              </a:rPr>
              <a:t>)</a:t>
            </a:r>
            <a:endParaRPr lang="fr-FR" sz="1400" i="1" dirty="0">
              <a:solidFill>
                <a:schemeClr val="tx1"/>
              </a:solidFill>
            </a:endParaRPr>
          </a:p>
          <a:p>
            <a:pPr algn="ctr"/>
            <a:r>
              <a:rPr lang="fr-FR" sz="1400" b="1" i="1" dirty="0">
                <a:solidFill>
                  <a:schemeClr val="tx1"/>
                </a:solidFill>
              </a:rPr>
              <a:t>Emma </a:t>
            </a:r>
            <a:r>
              <a:rPr lang="fr-FR" sz="1400" b="1" i="1" dirty="0" smtClean="0">
                <a:solidFill>
                  <a:schemeClr val="tx1"/>
                </a:solidFill>
              </a:rPr>
              <a:t> </a:t>
            </a:r>
            <a:r>
              <a:rPr lang="fr-FR" sz="1400" b="1" i="1" dirty="0">
                <a:solidFill>
                  <a:schemeClr val="tx1"/>
                </a:solidFill>
              </a:rPr>
              <a:t>(TESL)</a:t>
            </a:r>
            <a:endParaRPr lang="fr-FR" sz="1400" i="1" dirty="0">
              <a:solidFill>
                <a:schemeClr val="tx1"/>
              </a:solidFill>
            </a:endParaRPr>
          </a:p>
          <a:p>
            <a:pPr algn="ctr"/>
            <a:r>
              <a:rPr lang="fr-FR" sz="1400" b="1" i="1" dirty="0" smtClean="0">
                <a:solidFill>
                  <a:schemeClr val="tx1"/>
                </a:solidFill>
              </a:rPr>
              <a:t>Bastien </a:t>
            </a:r>
            <a:r>
              <a:rPr lang="fr-FR" sz="1400" b="1" i="1" dirty="0">
                <a:solidFill>
                  <a:schemeClr val="tx1"/>
                </a:solidFill>
              </a:rPr>
              <a:t>(TES1)</a:t>
            </a:r>
            <a:endParaRPr lang="fr-FR" sz="1400" i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36377" y="5949280"/>
            <a:ext cx="1415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/>
              <a:t>38% des voix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09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3102" y="26292"/>
            <a:ext cx="925252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>
                <a:latin typeface="Comic Sans MS" panose="030F0702030302020204" pitchFamily="66" charset="0"/>
              </a:rPr>
              <a:t>Les </a:t>
            </a:r>
            <a:r>
              <a:rPr lang="fr-FR" sz="5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parrain et marraine </a:t>
            </a:r>
            <a:r>
              <a:rPr lang="fr-FR" sz="5400" dirty="0" smtClean="0">
                <a:latin typeface="Comic Sans MS" panose="030F0702030302020204" pitchFamily="66" charset="0"/>
              </a:rPr>
              <a:t>de la promotion </a:t>
            </a:r>
            <a:r>
              <a:rPr lang="fr-FR" sz="5400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J. Schumpeter</a:t>
            </a:r>
            <a:r>
              <a:rPr lang="fr-FR" sz="5400" dirty="0" smtClean="0">
                <a:latin typeface="Comic Sans MS" panose="030F0702030302020204" pitchFamily="66" charset="0"/>
              </a:rPr>
              <a:t>:</a:t>
            </a:r>
          </a:p>
          <a:p>
            <a:pPr algn="ctr"/>
            <a:endParaRPr lang="fr-FR" sz="5400" dirty="0" smtClean="0">
              <a:latin typeface="Comic Sans MS" panose="030F0702030302020204" pitchFamily="66" charset="0"/>
            </a:endParaRPr>
          </a:p>
          <a:p>
            <a:pPr algn="ctr"/>
            <a:r>
              <a:rPr lang="fr-FR" sz="3600" i="1" dirty="0" smtClean="0">
                <a:latin typeface="Comic Sans MS" panose="030F0702030302020204" pitchFamily="66" charset="0"/>
              </a:rPr>
              <a:t>	</a:t>
            </a:r>
            <a:endParaRPr lang="fr-FR" sz="2800" i="1" dirty="0" smtClean="0">
              <a:latin typeface="Comic Sans MS" panose="030F0702030302020204" pitchFamily="66" charset="0"/>
            </a:endParaRPr>
          </a:p>
        </p:txBody>
      </p:sp>
      <p:sp>
        <p:nvSpPr>
          <p:cNvPr id="3" name="Organigramme : Bande perforée 2"/>
          <p:cNvSpPr/>
          <p:nvPr/>
        </p:nvSpPr>
        <p:spPr>
          <a:xfrm>
            <a:off x="683568" y="2276872"/>
            <a:ext cx="3312368" cy="4005065"/>
          </a:xfrm>
          <a:prstGeom prst="flowChartPunchedTape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i="1" dirty="0">
                <a:solidFill>
                  <a:srgbClr val="0000FF"/>
                </a:solidFill>
                <a:latin typeface="Comic Sans MS" panose="030F0702030302020204" pitchFamily="66" charset="0"/>
              </a:rPr>
              <a:t> </a:t>
            </a:r>
            <a:r>
              <a:rPr lang="fr-FR" sz="2400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  </a:t>
            </a:r>
            <a:r>
              <a:rPr lang="fr-FR" sz="2800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Pauline Saoul</a:t>
            </a:r>
          </a:p>
          <a:p>
            <a:pPr algn="ctr"/>
            <a:endParaRPr lang="fr-FR" sz="800" i="1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fr-FR" b="1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     Bac </a:t>
            </a:r>
            <a:r>
              <a:rPr lang="fr-FR" b="1" i="1" dirty="0">
                <a:solidFill>
                  <a:srgbClr val="0000FF"/>
                </a:solidFill>
                <a:latin typeface="Comic Sans MS" panose="030F0702030302020204" pitchFamily="66" charset="0"/>
              </a:rPr>
              <a:t>ES 2010        </a:t>
            </a:r>
            <a:r>
              <a:rPr lang="fr-FR" i="1" dirty="0">
                <a:solidFill>
                  <a:srgbClr val="0000FF"/>
                </a:solidFill>
                <a:latin typeface="Comic Sans MS" panose="030F0702030302020204" pitchFamily="66" charset="0"/>
              </a:rPr>
              <a:t>	</a:t>
            </a:r>
            <a:endParaRPr lang="fr-FR" i="1" dirty="0" smtClean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fr-FR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CPGE ENS </a:t>
            </a:r>
          </a:p>
          <a:p>
            <a:pPr algn="ctr"/>
            <a:r>
              <a:rPr lang="fr-FR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IEP Strasbourg</a:t>
            </a:r>
          </a:p>
          <a:p>
            <a:pPr algn="ctr"/>
            <a:r>
              <a:rPr lang="fr-FR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Erasmus</a:t>
            </a:r>
          </a:p>
          <a:p>
            <a:pPr algn="ctr"/>
            <a:r>
              <a:rPr lang="fr-FR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Master droit européen</a:t>
            </a:r>
            <a:endParaRPr lang="fr-FR" i="1" dirty="0">
              <a:solidFill>
                <a:srgbClr val="0000FF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fr-FR" b="1" i="1" u="sng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Juriste </a:t>
            </a:r>
            <a:r>
              <a:rPr lang="fr-FR" b="1" i="1" u="sng" dirty="0">
                <a:solidFill>
                  <a:srgbClr val="0000FF"/>
                </a:solidFill>
                <a:latin typeface="Comic Sans MS" panose="030F0702030302020204" pitchFamily="66" charset="0"/>
              </a:rPr>
              <a:t>chez Airbus</a:t>
            </a:r>
            <a:endParaRPr lang="fr-FR" b="1" u="sng" dirty="0">
              <a:solidFill>
                <a:srgbClr val="0000FF"/>
              </a:solidFill>
            </a:endParaRPr>
          </a:p>
        </p:txBody>
      </p:sp>
      <p:sp>
        <p:nvSpPr>
          <p:cNvPr id="4" name="Organigramme : Bande perforée 3"/>
          <p:cNvSpPr/>
          <p:nvPr/>
        </p:nvSpPr>
        <p:spPr>
          <a:xfrm>
            <a:off x="4932040" y="2204864"/>
            <a:ext cx="3312368" cy="4005065"/>
          </a:xfrm>
          <a:prstGeom prst="flowChartPunchedTape">
            <a:avLst/>
          </a:prstGeom>
          <a:noFill/>
          <a:ln w="38100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i="1" dirty="0" smtClean="0">
                <a:solidFill>
                  <a:srgbClr val="FF00FF"/>
                </a:solidFill>
                <a:latin typeface="Comic Sans MS" panose="030F0702030302020204" pitchFamily="66" charset="0"/>
              </a:rPr>
              <a:t>Jérôme </a:t>
            </a:r>
            <a:r>
              <a:rPr lang="fr-FR" sz="2800" i="1" dirty="0" err="1" smtClean="0">
                <a:solidFill>
                  <a:srgbClr val="FF00FF"/>
                </a:solidFill>
                <a:latin typeface="Comic Sans MS" panose="030F0702030302020204" pitchFamily="66" charset="0"/>
              </a:rPr>
              <a:t>Groisne</a:t>
            </a:r>
            <a:endParaRPr lang="fr-FR" sz="2800" i="1" dirty="0" smtClean="0">
              <a:solidFill>
                <a:srgbClr val="FF00FF"/>
              </a:solidFill>
              <a:latin typeface="Comic Sans MS" panose="030F0702030302020204" pitchFamily="66" charset="0"/>
            </a:endParaRPr>
          </a:p>
          <a:p>
            <a:pPr algn="ctr"/>
            <a:endParaRPr lang="fr-FR" sz="800" i="1" dirty="0" smtClean="0">
              <a:solidFill>
                <a:srgbClr val="FF00FF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fr-FR" b="1" i="1" dirty="0" smtClean="0">
                <a:solidFill>
                  <a:srgbClr val="FF00FF"/>
                </a:solidFill>
                <a:latin typeface="Comic Sans MS" panose="030F0702030302020204" pitchFamily="66" charset="0"/>
              </a:rPr>
              <a:t>     Bac </a:t>
            </a:r>
            <a:r>
              <a:rPr lang="fr-FR" b="1" i="1" dirty="0">
                <a:solidFill>
                  <a:srgbClr val="FF00FF"/>
                </a:solidFill>
                <a:latin typeface="Comic Sans MS" panose="030F0702030302020204" pitchFamily="66" charset="0"/>
              </a:rPr>
              <a:t>ES 2010        </a:t>
            </a:r>
            <a:r>
              <a:rPr lang="fr-FR" i="1" dirty="0">
                <a:solidFill>
                  <a:srgbClr val="FF00FF"/>
                </a:solidFill>
                <a:latin typeface="Comic Sans MS" panose="030F0702030302020204" pitchFamily="66" charset="0"/>
              </a:rPr>
              <a:t>	</a:t>
            </a:r>
            <a:endParaRPr lang="fr-FR" i="1" dirty="0" smtClean="0">
              <a:solidFill>
                <a:srgbClr val="FF00FF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fr-FR" i="1" dirty="0" smtClean="0">
                <a:solidFill>
                  <a:srgbClr val="FF00FF"/>
                </a:solidFill>
                <a:latin typeface="Comic Sans MS" panose="030F0702030302020204" pitchFamily="66" charset="0"/>
              </a:rPr>
              <a:t>IUT GEA</a:t>
            </a:r>
          </a:p>
          <a:p>
            <a:pPr algn="ctr"/>
            <a:r>
              <a:rPr lang="fr-FR" i="1" dirty="0" smtClean="0">
                <a:solidFill>
                  <a:srgbClr val="FF00FF"/>
                </a:solidFill>
                <a:latin typeface="Comic Sans MS" panose="030F0702030302020204" pitchFamily="66" charset="0"/>
              </a:rPr>
              <a:t>Licence AES</a:t>
            </a:r>
          </a:p>
          <a:p>
            <a:pPr algn="ctr"/>
            <a:r>
              <a:rPr lang="fr-FR" i="1" dirty="0" smtClean="0">
                <a:solidFill>
                  <a:srgbClr val="FF00FF"/>
                </a:solidFill>
                <a:latin typeface="Comic Sans MS" panose="030F0702030302020204" pitchFamily="66" charset="0"/>
              </a:rPr>
              <a:t>Master économie et management</a:t>
            </a:r>
            <a:endParaRPr lang="fr-FR" i="1" dirty="0">
              <a:solidFill>
                <a:srgbClr val="FF00FF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fr-FR" b="1" i="1" u="sng" dirty="0" smtClean="0">
                <a:solidFill>
                  <a:srgbClr val="FF00FF"/>
                </a:solidFill>
                <a:latin typeface="Comic Sans MS" panose="030F0702030302020204" pitchFamily="66" charset="0"/>
              </a:rPr>
              <a:t>Directeur adjoint Décathlon</a:t>
            </a:r>
            <a:endParaRPr lang="fr-FR" b="1" u="sng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28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3102" y="0"/>
            <a:ext cx="92525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>
                <a:latin typeface="Comic Sans MS" panose="030F0702030302020204" pitchFamily="66" charset="0"/>
              </a:rPr>
              <a:t>Mobilisation pour le Téléthon :</a:t>
            </a:r>
          </a:p>
          <a:p>
            <a:pPr algn="ctr"/>
            <a:endParaRPr lang="fr-FR" sz="3600" dirty="0" smtClean="0">
              <a:latin typeface="Comic Sans MS" panose="030F0702030302020204" pitchFamily="66" charset="0"/>
            </a:endParaRPr>
          </a:p>
          <a:p>
            <a:pPr algn="ctr"/>
            <a:r>
              <a:rPr lang="fr-FR" sz="3600" i="1" dirty="0" smtClean="0">
                <a:latin typeface="Comic Sans MS" panose="030F0702030302020204" pitchFamily="66" charset="0"/>
              </a:rPr>
              <a:t>Vente de </a:t>
            </a:r>
            <a:r>
              <a:rPr lang="fr-FR" sz="3600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pizzas</a:t>
            </a:r>
            <a:r>
              <a:rPr lang="fr-FR" sz="3600" i="1" dirty="0" smtClean="0">
                <a:latin typeface="Comic Sans MS" panose="030F0702030302020204" pitchFamily="66" charset="0"/>
              </a:rPr>
              <a:t>,</a:t>
            </a:r>
          </a:p>
          <a:p>
            <a:pPr algn="ctr"/>
            <a:r>
              <a:rPr lang="fr-FR" sz="3600" i="1" dirty="0" smtClean="0">
                <a:latin typeface="Comic Sans MS" panose="030F0702030302020204" pitchFamily="66" charset="0"/>
              </a:rPr>
              <a:t>Collecte de </a:t>
            </a:r>
            <a:r>
              <a:rPr lang="fr-FR" sz="3600" i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dons,</a:t>
            </a:r>
          </a:p>
          <a:p>
            <a:pPr algn="ctr"/>
            <a:r>
              <a:rPr lang="fr-FR" sz="3600" i="1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Bénévolat</a:t>
            </a:r>
          </a:p>
          <a:p>
            <a:pPr algn="ctr"/>
            <a:r>
              <a:rPr lang="fr-FR" sz="3600" i="1" dirty="0" smtClean="0">
                <a:latin typeface="Comic Sans MS" panose="030F0702030302020204" pitchFamily="66" charset="0"/>
              </a:rPr>
              <a:t>Vente de </a:t>
            </a:r>
            <a:r>
              <a:rPr lang="fr-FR" sz="3600" i="1" dirty="0" smtClean="0">
                <a:solidFill>
                  <a:srgbClr val="FF00FF"/>
                </a:solidFill>
                <a:latin typeface="Comic Sans MS" panose="030F0702030302020204" pitchFamily="66" charset="0"/>
              </a:rPr>
              <a:t>crêpes</a:t>
            </a:r>
            <a:r>
              <a:rPr lang="fr-FR" sz="3600" i="1" dirty="0" smtClean="0">
                <a:latin typeface="Comic Sans MS" panose="030F0702030302020204" pitchFamily="66" charset="0"/>
              </a:rPr>
              <a:t>…</a:t>
            </a:r>
            <a:endParaRPr lang="fr-FR" sz="3600" i="1" dirty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Résultat de recherche d'images pour &quot;telethon&quot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16" b="29377"/>
          <a:stretch/>
        </p:blipFill>
        <p:spPr bwMode="auto">
          <a:xfrm>
            <a:off x="827584" y="5011855"/>
            <a:ext cx="4467225" cy="151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28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-27384"/>
            <a:ext cx="925252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>
                <a:latin typeface="Comic Sans MS" panose="030F0702030302020204" pitchFamily="66" charset="0"/>
              </a:rPr>
              <a:t>Journées </a:t>
            </a:r>
            <a:r>
              <a:rPr lang="fr-FR" sz="5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d’immersion</a:t>
            </a:r>
            <a:r>
              <a:rPr lang="fr-FR" sz="5400" dirty="0" smtClean="0">
                <a:latin typeface="Comic Sans MS" panose="030F0702030302020204" pitchFamily="66" charset="0"/>
              </a:rPr>
              <a:t> à l’université de droit/éco-gestion…</a:t>
            </a:r>
          </a:p>
          <a:p>
            <a:pPr algn="ctr"/>
            <a:endParaRPr lang="fr-FR" sz="5400" dirty="0" smtClean="0">
              <a:latin typeface="Comic Sans MS" panose="030F0702030302020204" pitchFamily="66" charset="0"/>
            </a:endParaRPr>
          </a:p>
          <a:p>
            <a:pPr algn="just"/>
            <a:r>
              <a:rPr lang="fr-FR" sz="3600" i="1" dirty="0" smtClean="0">
                <a:latin typeface="Comic Sans MS" panose="030F0702030302020204" pitchFamily="66" charset="0"/>
              </a:rPr>
              <a:t>En décembre, à Clermont Ferrand</a:t>
            </a:r>
          </a:p>
          <a:p>
            <a:pPr algn="ctr"/>
            <a:endParaRPr lang="fr-FR" sz="3600" i="1" dirty="0" smtClean="0">
              <a:latin typeface="Comic Sans MS" panose="030F0702030302020204" pitchFamily="66" charset="0"/>
            </a:endParaRPr>
          </a:p>
          <a:p>
            <a:pPr algn="ctr"/>
            <a:r>
              <a:rPr lang="fr-FR" sz="3600" i="1" dirty="0" smtClean="0">
                <a:latin typeface="Comic Sans MS" panose="030F0702030302020204" pitchFamily="66" charset="0"/>
              </a:rPr>
              <a:t>              En février, à St Etienne</a:t>
            </a:r>
          </a:p>
          <a:p>
            <a:pPr algn="ctr"/>
            <a:endParaRPr lang="fr-FR" sz="2800" i="1" dirty="0" smtClean="0">
              <a:latin typeface="Comic Sans MS" panose="030F0702030302020204" pitchFamily="66" charset="0"/>
            </a:endParaRPr>
          </a:p>
          <a:p>
            <a:pPr algn="ctr"/>
            <a:endParaRPr lang="fr-FR" sz="2000" i="1" dirty="0">
              <a:latin typeface="Comic Sans MS" panose="030F0702030302020204" pitchFamily="66" charset="0"/>
            </a:endParaRPr>
          </a:p>
          <a:p>
            <a:pPr algn="ctr"/>
            <a:r>
              <a:rPr lang="fr-FR" sz="3600" i="1" dirty="0" smtClean="0">
                <a:latin typeface="Comic Sans MS" panose="030F0702030302020204" pitchFamily="66" charset="0"/>
              </a:rPr>
              <a:t>Accueil et </a:t>
            </a:r>
            <a:r>
              <a:rPr lang="fr-FR" sz="3600" b="1" i="1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parrainage par d’anciens élèves de ES.</a:t>
            </a:r>
            <a:endParaRPr lang="fr-FR" sz="3600" b="1" i="1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9" t="20189" r="63721" b="67311"/>
          <a:stretch/>
        </p:blipFill>
        <p:spPr bwMode="auto">
          <a:xfrm>
            <a:off x="35496" y="4221088"/>
            <a:ext cx="297375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7" t="11061" r="87035" b="72669"/>
          <a:stretch/>
        </p:blipFill>
        <p:spPr bwMode="auto">
          <a:xfrm>
            <a:off x="7308305" y="2456503"/>
            <a:ext cx="1800200" cy="165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44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3102" y="0"/>
            <a:ext cx="9252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>
                <a:latin typeface="Comic Sans MS" panose="030F0702030302020204" pitchFamily="66" charset="0"/>
              </a:rPr>
              <a:t>Cérémonie de remise du </a:t>
            </a:r>
            <a:r>
              <a:rPr lang="fr-FR" sz="54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diplôme du baccalauréat </a:t>
            </a:r>
            <a:r>
              <a:rPr lang="fr-FR" sz="5400" dirty="0" smtClean="0">
                <a:latin typeface="Comic Sans MS" panose="030F0702030302020204" pitchFamily="66" charset="0"/>
              </a:rPr>
              <a:t>et </a:t>
            </a:r>
            <a:r>
              <a:rPr lang="fr-FR" sz="5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prix de l’association</a:t>
            </a:r>
            <a:r>
              <a:rPr lang="fr-FR" sz="5400" dirty="0" smtClean="0">
                <a:latin typeface="Comic Sans MS" panose="030F0702030302020204" pitchFamily="66" charset="0"/>
              </a:rPr>
              <a:t>:</a:t>
            </a:r>
          </a:p>
          <a:p>
            <a:pPr algn="ctr"/>
            <a:endParaRPr lang="fr-FR" sz="5400" dirty="0" smtClean="0">
              <a:latin typeface="Comic Sans MS" panose="030F0702030302020204" pitchFamily="66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8" t="7091" r="3571" b="8585"/>
          <a:stretch/>
        </p:blipFill>
        <p:spPr bwMode="auto">
          <a:xfrm>
            <a:off x="175970" y="2996952"/>
            <a:ext cx="340989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7" t="19395" r="25013" b="14732"/>
          <a:stretch/>
        </p:blipFill>
        <p:spPr bwMode="auto">
          <a:xfrm>
            <a:off x="3851920" y="2996952"/>
            <a:ext cx="5169205" cy="364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2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3102" y="0"/>
            <a:ext cx="925252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>
                <a:latin typeface="Comic Sans MS" panose="030F0702030302020204" pitchFamily="66" charset="0"/>
              </a:rPr>
              <a:t>Speed meeting au lycée avec…</a:t>
            </a:r>
          </a:p>
          <a:p>
            <a:pPr algn="ctr"/>
            <a:endParaRPr lang="fr-FR" sz="1400" dirty="0">
              <a:latin typeface="Comic Sans MS" panose="030F0702030302020204" pitchFamily="66" charset="0"/>
            </a:endParaRPr>
          </a:p>
          <a:p>
            <a:pPr algn="ctr"/>
            <a:r>
              <a:rPr lang="fr-FR" sz="3600" dirty="0" smtClean="0">
                <a:latin typeface="Comic Sans MS" panose="030F0702030302020204" pitchFamily="66" charset="0"/>
              </a:rPr>
              <a:t>Des </a:t>
            </a:r>
            <a:r>
              <a:rPr lang="fr-FR" sz="3600" b="1" u="sng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étudiants</a:t>
            </a:r>
            <a:r>
              <a:rPr lang="fr-FR" sz="3600" dirty="0" smtClean="0">
                <a:latin typeface="Comic Sans MS" panose="030F0702030302020204" pitchFamily="66" charset="0"/>
              </a:rPr>
              <a:t>  (anciens élèves de ES) et </a:t>
            </a:r>
            <a:r>
              <a:rPr lang="fr-FR" sz="3600" b="1" u="sng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enseignants</a:t>
            </a:r>
            <a:r>
              <a:rPr lang="fr-FR" sz="36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 </a:t>
            </a:r>
            <a:r>
              <a:rPr lang="fr-FR" sz="3600" dirty="0" smtClean="0">
                <a:latin typeface="Comic Sans MS" panose="030F0702030302020204" pitchFamily="66" charset="0"/>
              </a:rPr>
              <a:t>en…</a:t>
            </a:r>
          </a:p>
          <a:p>
            <a:pPr algn="ctr"/>
            <a:endParaRPr lang="fr-FR" sz="1000" dirty="0">
              <a:latin typeface="Comic Sans MS" panose="030F0702030302020204" pitchFamily="66" charset="0"/>
            </a:endParaRPr>
          </a:p>
          <a:p>
            <a:pPr algn="ctr"/>
            <a:r>
              <a:rPr lang="fr-FR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Eco-gestion</a:t>
            </a:r>
          </a:p>
          <a:p>
            <a:pPr algn="ctr"/>
            <a:r>
              <a:rPr lang="fr-FR" sz="3600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STAPS</a:t>
            </a:r>
          </a:p>
          <a:p>
            <a:pPr algn="ctr"/>
            <a:r>
              <a:rPr lang="fr-FR" sz="3600" dirty="0" smtClean="0">
                <a:solidFill>
                  <a:srgbClr val="FF00FF"/>
                </a:solidFill>
                <a:latin typeface="Comic Sans MS" panose="030F0702030302020204" pitchFamily="66" charset="0"/>
              </a:rPr>
              <a:t>IFSI</a:t>
            </a:r>
          </a:p>
          <a:p>
            <a:pPr algn="ctr"/>
            <a:r>
              <a:rPr lang="fr-FR" sz="3600" dirty="0" smtClean="0">
                <a:solidFill>
                  <a:srgbClr val="00B050"/>
                </a:solidFill>
                <a:latin typeface="Comic Sans MS" panose="030F0702030302020204" pitchFamily="66" charset="0"/>
              </a:rPr>
              <a:t>Droit</a:t>
            </a:r>
          </a:p>
          <a:p>
            <a:pPr algn="ctr"/>
            <a:endParaRPr lang="fr-FR" sz="5400" dirty="0" smtClean="0">
              <a:latin typeface="Comic Sans MS" panose="030F0702030302020204" pitchFamily="66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88" b="17504"/>
          <a:stretch/>
        </p:blipFill>
        <p:spPr bwMode="auto">
          <a:xfrm>
            <a:off x="23101" y="4725144"/>
            <a:ext cx="4035551" cy="18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28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052736"/>
            <a:ext cx="92525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Rencontres et déjeuners </a:t>
            </a:r>
            <a:r>
              <a:rPr lang="fr-FR" sz="5400" dirty="0" smtClean="0">
                <a:latin typeface="Comic Sans MS" panose="030F0702030302020204" pitchFamily="66" charset="0"/>
              </a:rPr>
              <a:t>avec</a:t>
            </a:r>
            <a:r>
              <a:rPr lang="fr-FR" sz="5400" dirty="0">
                <a:latin typeface="Comic Sans MS" panose="030F0702030302020204" pitchFamily="66" charset="0"/>
              </a:rPr>
              <a:t> </a:t>
            </a:r>
            <a:r>
              <a:rPr lang="fr-FR" sz="5400" dirty="0" smtClean="0">
                <a:latin typeface="Comic Sans MS" panose="030F0702030302020204" pitchFamily="66" charset="0"/>
              </a:rPr>
              <a:t>d’anciens élèves de ES</a:t>
            </a:r>
          </a:p>
          <a:p>
            <a:pPr algn="ctr"/>
            <a:endParaRPr lang="fr-FR" sz="5400" dirty="0" smtClean="0">
              <a:latin typeface="Comic Sans MS" panose="030F0702030302020204" pitchFamily="66" charset="0"/>
            </a:endParaRPr>
          </a:p>
        </p:txBody>
      </p:sp>
      <p:pic>
        <p:nvPicPr>
          <p:cNvPr id="4098" name="Picture 2" descr="Résultat de recherche d'images pour &quot;déjeuner cantine lycée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3571875" cy="345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834" y="3140968"/>
            <a:ext cx="4301448" cy="2707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237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9" t="23707" r="18985" b="21121"/>
          <a:stretch/>
        </p:blipFill>
        <p:spPr bwMode="auto">
          <a:xfrm>
            <a:off x="55955" y="1450462"/>
            <a:ext cx="9088044" cy="527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80" y="44624"/>
            <a:ext cx="91431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i="1" u="sng" dirty="0"/>
              <a:t>Ils sont venus nous rencontrer en 2018-2019 ! Plus de 50 anciens élèves…</a:t>
            </a:r>
            <a:endParaRPr lang="fr-FR" sz="2800" dirty="0"/>
          </a:p>
        </p:txBody>
      </p:sp>
      <p:sp>
        <p:nvSpPr>
          <p:cNvPr id="3" name="Ellipse 2"/>
          <p:cNvSpPr/>
          <p:nvPr/>
        </p:nvSpPr>
        <p:spPr>
          <a:xfrm>
            <a:off x="6084168" y="1196752"/>
            <a:ext cx="1584176" cy="77408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cap="smal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A-Claire, chef de projet ONG</a:t>
            </a:r>
            <a:endParaRPr lang="fr-FR" sz="1200" b="1" cap="small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Connecteur droit 4"/>
          <p:cNvCxnSpPr/>
          <p:nvPr/>
        </p:nvCxnSpPr>
        <p:spPr>
          <a:xfrm flipH="1">
            <a:off x="7236296" y="1898829"/>
            <a:ext cx="72008" cy="2340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/>
          <p:cNvSpPr/>
          <p:nvPr/>
        </p:nvSpPr>
        <p:spPr>
          <a:xfrm>
            <a:off x="323528" y="1196752"/>
            <a:ext cx="1584176" cy="774085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cap="small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Astrid, Architecte</a:t>
            </a:r>
            <a:endParaRPr lang="fr-FR" sz="1200" b="1" cap="smal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Connecteur droit 6"/>
          <p:cNvCxnSpPr>
            <a:stCxn id="6" idx="4"/>
          </p:cNvCxnSpPr>
          <p:nvPr/>
        </p:nvCxnSpPr>
        <p:spPr>
          <a:xfrm>
            <a:off x="1115616" y="1970837"/>
            <a:ext cx="504056" cy="2340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08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283</Words>
  <Application>Microsoft Office PowerPoint</Application>
  <PresentationFormat>Affichage à l'écran (4:3)</PresentationFormat>
  <Paragraphs>94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HERNANDEZ</dc:creator>
  <cp:lastModifiedBy>HERNANDEZ</cp:lastModifiedBy>
  <cp:revision>76</cp:revision>
  <dcterms:created xsi:type="dcterms:W3CDTF">2019-02-28T13:16:27Z</dcterms:created>
  <dcterms:modified xsi:type="dcterms:W3CDTF">2019-10-12T11:55:48Z</dcterms:modified>
</cp:coreProperties>
</file>